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4000"/>
              <a:buFont typeface="Verdana"/>
              <a:buNone/>
              <a:defRPr b="1" sz="4000">
                <a:solidFill>
                  <a:srgbClr val="833C0B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>
                <a:latin typeface="Verdana"/>
                <a:ea typeface="Verdana"/>
                <a:cs typeface="Verdana"/>
                <a:sym typeface="Verdana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Relationship Id="rId4" Type="http://schemas.openxmlformats.org/officeDocument/2006/relationships/image" Target="../media/image16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hyperlink" Target="http://www.fao.org/global-soil-partnership/en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1781960" y="3223901"/>
            <a:ext cx="6742594" cy="325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Digital Soil Mapping in R Training on National Soil Databases and Soil Property Mapping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b="0" l="0" r="24168" t="0"/>
          <a:stretch/>
        </p:blipFill>
        <p:spPr>
          <a:xfrm>
            <a:off x="10396393" y="2484149"/>
            <a:ext cx="1762414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44200" y="1715511"/>
            <a:ext cx="1066800" cy="6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200"/>
              <a:buFont typeface="Verdana"/>
              <a:buNone/>
            </a:pPr>
            <a:r>
              <a:rPr lang="en-US" sz="3200"/>
              <a:t>Soil Information and Data</a:t>
            </a:r>
            <a:endParaRPr/>
          </a:p>
        </p:txBody>
      </p:sp>
      <p:sp>
        <p:nvSpPr>
          <p:cNvPr id="176" name="Google Shape;176;p22"/>
          <p:cNvSpPr txBox="1"/>
          <p:nvPr>
            <p:ph idx="1" type="body"/>
          </p:nvPr>
        </p:nvSpPr>
        <p:spPr>
          <a:xfrm>
            <a:off x="838200" y="1414732"/>
            <a:ext cx="8107458" cy="47622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The content in this course builds upon the material devised for the launch of the Global Soil Organic Carbon Map (GSOCmap) and the Global Soil Organic Sequestration Potential Map (GSOCseq)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GSOCmap Cookbook:https: </a:t>
            </a:r>
            <a:r>
              <a:rPr lang="en-US" sz="1800" u="sng">
                <a:solidFill>
                  <a:schemeClr val="accent1"/>
                </a:solidFill>
              </a:rPr>
              <a:t>//fao-gsp.github.io/SOC-Mapping-Cookbook/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GSOCseq Technical Manual:https: </a:t>
            </a:r>
            <a:r>
              <a:rPr lang="en-US" sz="1800" u="sng">
                <a:solidFill>
                  <a:schemeClr val="accent1"/>
                </a:solidFill>
              </a:rPr>
              <a:t>//fao-gsp.github.io/GSOCseq/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7" name="Google Shape;17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20942" y="1509443"/>
            <a:ext cx="3457575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 rotWithShape="1">
          <a:blip r:embed="rId3">
            <a:alphaModFix/>
          </a:blip>
          <a:srcRect b="0" l="51579" r="1577" t="55990"/>
          <a:stretch/>
        </p:blipFill>
        <p:spPr>
          <a:xfrm>
            <a:off x="8258175" y="3429000"/>
            <a:ext cx="2828926" cy="257553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200"/>
              <a:buFont typeface="Verdana"/>
              <a:buNone/>
            </a:pPr>
            <a:r>
              <a:rPr lang="en-US" sz="3200"/>
              <a:t>Target Audience of this course:</a:t>
            </a:r>
            <a:endParaRPr/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4181474" y="1933575"/>
            <a:ext cx="7848601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National experts mandated by the International Network on Soil Information Institutions (INSII) &amp; GSP Partners </a:t>
            </a:r>
            <a:endParaRPr/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5" name="Google Shape;18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2760" y="1083694"/>
            <a:ext cx="4364859" cy="302327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3"/>
          <p:cNvSpPr txBox="1"/>
          <p:nvPr/>
        </p:nvSpPr>
        <p:spPr>
          <a:xfrm>
            <a:off x="554483" y="4349861"/>
            <a:ext cx="7848601" cy="1594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Researchers and Students interested in modelling and mapping soil properties at larger scales </a:t>
            </a:r>
            <a:endParaRPr/>
          </a:p>
          <a:p>
            <a:pPr indent="-279400" lvl="0" marL="45720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79400" lvl="0" marL="45720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838200" y="365126"/>
            <a:ext cx="10515600" cy="1010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4000"/>
              <a:buFont typeface="Verdana"/>
              <a:buNone/>
            </a:pPr>
            <a:r>
              <a:rPr lang="en-US"/>
              <a:t>Course content:</a:t>
            </a:r>
            <a:endParaRPr/>
          </a:p>
        </p:txBody>
      </p:sp>
      <p:grpSp>
        <p:nvGrpSpPr>
          <p:cNvPr id="192" name="Google Shape;192;p24"/>
          <p:cNvGrpSpPr/>
          <p:nvPr/>
        </p:nvGrpSpPr>
        <p:grpSpPr>
          <a:xfrm>
            <a:off x="2286297" y="1245464"/>
            <a:ext cx="7619404" cy="4762128"/>
            <a:chOff x="924685" y="2590"/>
            <a:chExt cx="7619404" cy="4762128"/>
          </a:xfrm>
        </p:grpSpPr>
        <p:sp>
          <p:nvSpPr>
            <p:cNvPr id="193" name="Google Shape;193;p24"/>
            <p:cNvSpPr/>
            <p:nvPr/>
          </p:nvSpPr>
          <p:spPr>
            <a:xfrm>
              <a:off x="924685" y="2590"/>
              <a:ext cx="2381064" cy="1428638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4"/>
            <p:cNvSpPr txBox="1"/>
            <p:nvPr/>
          </p:nvSpPr>
          <p:spPr>
            <a:xfrm>
              <a:off x="924685" y="259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1: General introduction of the course </a:t>
              </a: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3543855" y="2590"/>
              <a:ext cx="2381064" cy="1428638"/>
            </a:xfrm>
            <a:prstGeom prst="rect">
              <a:avLst/>
            </a:prstGeom>
            <a:solidFill>
              <a:srgbClr val="AB939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4"/>
            <p:cNvSpPr txBox="1"/>
            <p:nvPr/>
          </p:nvSpPr>
          <p:spPr>
            <a:xfrm>
              <a:off x="3543855" y="259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2:  Introduction to the software and training data set used in this course</a:t>
              </a: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6163025" y="2590"/>
              <a:ext cx="2381064" cy="1428638"/>
            </a:xfrm>
            <a:prstGeom prst="rect">
              <a:avLst/>
            </a:prstGeom>
            <a:solidFill>
              <a:srgbClr val="B3828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4"/>
            <p:cNvSpPr txBox="1"/>
            <p:nvPr/>
          </p:nvSpPr>
          <p:spPr>
            <a:xfrm>
              <a:off x="6163025" y="259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3: Introduction</a:t>
              </a:r>
              <a:b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to Spatial Data and Digital Soil Mapping </a:t>
              </a: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924685" y="1669335"/>
              <a:ext cx="2381064" cy="1428638"/>
            </a:xfrm>
            <a:prstGeom prst="rect">
              <a:avLst/>
            </a:prstGeom>
            <a:solidFill>
              <a:srgbClr val="BD6F6F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924685" y="1669335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4: Introduction to R for spatial data analysis </a:t>
              </a: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3543855" y="1669335"/>
              <a:ext cx="2381064" cy="1428638"/>
            </a:xfrm>
            <a:prstGeom prst="rect">
              <a:avLst/>
            </a:prstGeom>
            <a:solidFill>
              <a:srgbClr val="C85B5B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543855" y="1669335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5: Preparation of soil Data </a:t>
              </a: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163025" y="1669335"/>
              <a:ext cx="2381064" cy="1428638"/>
            </a:xfrm>
            <a:prstGeom prst="rect">
              <a:avLst/>
            </a:prstGeom>
            <a:solidFill>
              <a:srgbClr val="D4454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6163025" y="1669335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6: Preparation of the covariates</a:t>
              </a: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924685" y="3336080"/>
              <a:ext cx="2381064" cy="1428638"/>
            </a:xfrm>
            <a:prstGeom prst="rect">
              <a:avLst/>
            </a:prstGeom>
            <a:solidFill>
              <a:srgbClr val="E02F2F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924685" y="333608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7: Regression kriging </a:t>
              </a:r>
              <a:endParaRPr/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3543855" y="3336080"/>
              <a:ext cx="2381064" cy="1428638"/>
            </a:xfrm>
            <a:prstGeom prst="rect">
              <a:avLst/>
            </a:prstGeom>
            <a:solidFill>
              <a:srgbClr val="EE1818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3543855" y="333608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8: Random forest</a:t>
              </a: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6163025" y="3336080"/>
              <a:ext cx="2381064" cy="1428638"/>
            </a:xfrm>
            <a:prstGeom prst="rect">
              <a:avLst/>
            </a:prstGeom>
            <a:solidFill>
              <a:srgbClr val="FE000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6163025" y="3336080"/>
              <a:ext cx="2381064" cy="14286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Video 9: Uncertainty and validation 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2800"/>
              <a:buFont typeface="Verdana"/>
              <a:buNone/>
            </a:pPr>
            <a:r>
              <a:rPr lang="en-US" sz="2800"/>
              <a:t>Video Content:</a:t>
            </a:r>
            <a:endParaRPr/>
          </a:p>
        </p:txBody>
      </p:sp>
      <p:pic>
        <p:nvPicPr>
          <p:cNvPr descr="Icon&#10;&#10;Description automatically generated with low confidence" id="92" name="Google Shape;9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2919" y="0"/>
            <a:ext cx="6039081" cy="58521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4"/>
          <p:cNvGrpSpPr/>
          <p:nvPr/>
        </p:nvGrpSpPr>
        <p:grpSpPr>
          <a:xfrm>
            <a:off x="952177" y="1636920"/>
            <a:ext cx="5200742" cy="3584159"/>
            <a:chOff x="0" y="183341"/>
            <a:chExt cx="5200742" cy="3584159"/>
          </a:xfrm>
        </p:grpSpPr>
        <p:sp>
          <p:nvSpPr>
            <p:cNvPr id="94" name="Google Shape;94;p14"/>
            <p:cNvSpPr/>
            <p:nvPr/>
          </p:nvSpPr>
          <p:spPr>
            <a:xfrm>
              <a:off x="0" y="183341"/>
              <a:ext cx="5200742" cy="455715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 txBox="1"/>
            <p:nvPr/>
          </p:nvSpPr>
          <p:spPr>
            <a:xfrm>
              <a:off x="22246" y="205587"/>
              <a:ext cx="5156250" cy="411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Verdana"/>
                <a:buNone/>
              </a:pPr>
              <a:r>
                <a:rPr b="0" i="0" lang="en-US" sz="19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Main learning outcomes</a:t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0" y="693776"/>
              <a:ext cx="5200742" cy="455715"/>
            </a:xfrm>
            <a:prstGeom prst="roundRect">
              <a:avLst>
                <a:gd fmla="val 16667" name="adj"/>
              </a:avLst>
            </a:prstGeom>
            <a:solidFill>
              <a:srgbClr val="D07A5B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 txBox="1"/>
            <p:nvPr/>
          </p:nvSpPr>
          <p:spPr>
            <a:xfrm>
              <a:off x="22246" y="716022"/>
              <a:ext cx="5156250" cy="411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Verdana"/>
                <a:buNone/>
              </a:pPr>
              <a:r>
                <a:rPr b="0" i="0" lang="en-US" sz="19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Why was this course created</a:t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0" y="1149491"/>
              <a:ext cx="5200742" cy="16518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0" y="1149491"/>
              <a:ext cx="5200742" cy="16518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125" lIns="165100" spcFirstLastPara="1" rIns="135125" wrap="square" tIns="24125">
              <a:noAutofit/>
            </a:bodyPr>
            <a:lstStyle/>
            <a:p>
              <a:pPr indent="-114300" lvl="1" marL="1143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Verdana"/>
                <a:buChar char="›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The Global Soil Partnership (GSP)</a:t>
              </a:r>
              <a:endParaRPr/>
            </a:p>
            <a:p>
              <a:pPr indent="-114300" lvl="1" marL="114300" marR="0" rtl="0" algn="l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Verdana"/>
                <a:buChar char="›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The Global Soil Information System (GloSIS)</a:t>
              </a:r>
              <a:endParaRPr/>
            </a:p>
            <a:p>
              <a:pPr indent="-114300" lvl="1" marL="114300" marR="0" rtl="0" algn="l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Verdana"/>
                <a:buChar char="›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Soil Information &amp; Data: Capacity development</a:t>
              </a:r>
              <a:endParaRPr/>
            </a:p>
            <a:p>
              <a:pPr indent="-114300" lvl="1" marL="114300" marR="0" rtl="0" algn="l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Verdana"/>
                <a:buChar char="›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The Global Soil Organic Carbon Map (GSOCmap)</a:t>
              </a:r>
              <a:endParaRPr/>
            </a:p>
            <a:p>
              <a:pPr indent="-114300" lvl="1" marL="114300" marR="0" rtl="0" algn="l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Verdana"/>
                <a:buChar char="›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The Global Soil Organic Sequestration Potential Map (GSOCseq)</a:t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0" y="2801351"/>
              <a:ext cx="5200742" cy="455715"/>
            </a:xfrm>
            <a:prstGeom prst="roundRect">
              <a:avLst>
                <a:gd fmla="val 16667" name="adj"/>
              </a:avLst>
            </a:prstGeom>
            <a:solidFill>
              <a:srgbClr val="B8888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22246" y="2823597"/>
              <a:ext cx="5156250" cy="411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Verdana"/>
                <a:buNone/>
              </a:pPr>
              <a:r>
                <a:rPr b="0" i="0" lang="en-US" sz="19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Target Audience</a:t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0" y="3311785"/>
              <a:ext cx="5200742" cy="455715"/>
            </a:xfrm>
            <a:prstGeom prst="roundRect">
              <a:avLst>
                <a:gd fmla="val 16667" name="adj"/>
              </a:avLst>
            </a:prstGeom>
            <a:solidFill>
              <a:srgbClr val="A4A4A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 txBox="1"/>
            <p:nvPr/>
          </p:nvSpPr>
          <p:spPr>
            <a:xfrm>
              <a:off x="22246" y="3334031"/>
              <a:ext cx="5156250" cy="411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Verdana"/>
                <a:buNone/>
              </a:pPr>
              <a:r>
                <a:rPr b="0" i="0" lang="en-US" sz="19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Course Content </a:t>
              </a:r>
              <a:endParaRPr/>
            </a:p>
          </p:txBody>
        </p:sp>
      </p:grpSp>
      <p:sp>
        <p:nvSpPr>
          <p:cNvPr id="104" name="Google Shape;104;p14"/>
          <p:cNvSpPr/>
          <p:nvPr/>
        </p:nvSpPr>
        <p:spPr>
          <a:xfrm>
            <a:off x="6894073" y="655489"/>
            <a:ext cx="1190445" cy="1035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&#10;&#10;Description automatically generated" id="105" name="Google Shape;10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9647" y="382288"/>
            <a:ext cx="1673525" cy="167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2800"/>
              <a:buFont typeface="Verdana"/>
              <a:buNone/>
            </a:pPr>
            <a:r>
              <a:rPr lang="en-US" sz="2800"/>
              <a:t>Main learning outcomes</a:t>
            </a:r>
            <a:r>
              <a:rPr lang="en-US"/>
              <a:t>:</a:t>
            </a:r>
            <a:endParaRPr/>
          </a:p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2919" y="0"/>
            <a:ext cx="6039081" cy="585213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1031382" y="1611298"/>
            <a:ext cx="5200742" cy="3950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AutoNum type="arabicParenR"/>
            </a:pPr>
            <a:r>
              <a:rPr lang="en-US" sz="2000">
                <a:solidFill>
                  <a:srgbClr val="000000"/>
                </a:solidFill>
              </a:rPr>
              <a:t>Understand the advantages of using programming languages for spatial data analysis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AutoNum type="arabicParenR"/>
            </a:pPr>
            <a:r>
              <a:rPr lang="en-US" sz="2000">
                <a:solidFill>
                  <a:srgbClr val="000000"/>
                </a:solidFill>
              </a:rPr>
              <a:t>Apply geostatistical and data-mining based methodologies to your own soil data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AutoNum type="arabicParenR"/>
            </a:pPr>
            <a:r>
              <a:rPr lang="en-US" sz="2000">
                <a:solidFill>
                  <a:srgbClr val="000000"/>
                </a:solidFill>
              </a:rPr>
              <a:t>Interpolate Soil Organic Carbon (SOC) and Clay data using the R language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6894073" y="655489"/>
            <a:ext cx="1190445" cy="1035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9647" y="382288"/>
            <a:ext cx="1673525" cy="167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600"/>
              <a:buFont typeface="Verdana"/>
              <a:buNone/>
            </a:pPr>
            <a:r>
              <a:rPr lang="en-US" sz="3600"/>
              <a:t>The Global Soil Partnership (GSP)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7612" y="1414463"/>
            <a:ext cx="451485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1029045" y="1663633"/>
            <a:ext cx="5969703" cy="3529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Was established in December 2012 with the main aim of:</a:t>
            </a:r>
            <a:endParaRPr/>
          </a:p>
          <a:p>
            <a:pPr indent="0" lvl="1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creating a mechanism to foster strong partnerships and collaboration to place soils on the global agenda;</a:t>
            </a:r>
            <a:endParaRPr/>
          </a:p>
          <a:p>
            <a:pPr indent="0" lvl="1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promoting Sustainable Soil Management (SSM);</a:t>
            </a:r>
            <a:endParaRPr/>
          </a:p>
          <a:p>
            <a:pPr indent="0" lvl="1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improving the governance of soils. </a:t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 rot="-8961351">
            <a:off x="7257823" y="2031513"/>
            <a:ext cx="3309742" cy="3243027"/>
          </a:xfrm>
          <a:prstGeom prst="arc">
            <a:avLst>
              <a:gd fmla="val 16328329" name="adj1"/>
              <a:gd fmla="val 18942537" name="adj2"/>
            </a:avLst>
          </a:prstGeom>
          <a:noFill/>
          <a:ln cap="sq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/>
          <p:nvPr/>
        </p:nvSpPr>
        <p:spPr>
          <a:xfrm rot="-5105397">
            <a:off x="7296476" y="1136406"/>
            <a:ext cx="3309742" cy="3243027"/>
          </a:xfrm>
          <a:prstGeom prst="arc">
            <a:avLst>
              <a:gd fmla="val 16328329" name="adj1"/>
              <a:gd fmla="val 18942537" name="adj2"/>
            </a:avLst>
          </a:prstGeom>
          <a:noFill/>
          <a:ln cap="sq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 rot="262127">
            <a:off x="8237233" y="1157468"/>
            <a:ext cx="3309742" cy="3243027"/>
          </a:xfrm>
          <a:prstGeom prst="arc">
            <a:avLst>
              <a:gd fmla="val 16328329" name="adj1"/>
              <a:gd fmla="val 18942537" name="adj2"/>
            </a:avLst>
          </a:prstGeom>
          <a:noFill/>
          <a:ln cap="sq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7401142" y="1824449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10571695" y="1207298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7434461" y="4419992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1198354" y="2546985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1209729" y="3908717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1198352" y="4855305"/>
            <a:ext cx="273717" cy="268199"/>
          </a:xfrm>
          <a:prstGeom prst="ellipse">
            <a:avLst/>
          </a:prstGeom>
          <a:solidFill>
            <a:srgbClr val="833C0B"/>
          </a:solidFill>
          <a:ln>
            <a:noFill/>
          </a:ln>
        </p:spPr>
        <p:txBody>
          <a:bodyPr anchorCtr="0" anchor="ctr" bIns="0" lIns="3875" spcFirstLastPara="1" rIns="38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31" name="Google Shape;131;p16"/>
          <p:cNvSpPr txBox="1"/>
          <p:nvPr/>
        </p:nvSpPr>
        <p:spPr>
          <a:xfrm>
            <a:off x="526313" y="5401803"/>
            <a:ext cx="753418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Find out more about the GSP and its many activities and projects here: </a:t>
            </a:r>
            <a:r>
              <a:rPr b="0" i="1" lang="en-US" sz="1800" u="sng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http://www.fao.org/global-soil-partnership/en/</a:t>
            </a:r>
            <a:r>
              <a:rPr b="0" i="1" lang="en-U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idx="1" type="body"/>
          </p:nvPr>
        </p:nvSpPr>
        <p:spPr>
          <a:xfrm>
            <a:off x="990600" y="1664898"/>
            <a:ext cx="6100312" cy="4187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i="0" lang="en-US" sz="2000" u="none" strike="noStrike"/>
              <a:t>8 </a:t>
            </a:r>
            <a:r>
              <a:rPr b="0" i="0" lang="en-US" sz="2000" u="none" strike="noStrike"/>
              <a:t>regional partnerships, over </a:t>
            </a:r>
            <a:r>
              <a:rPr b="1" i="0" lang="en-US" sz="2000" u="none" strike="noStrike"/>
              <a:t>370</a:t>
            </a:r>
            <a:r>
              <a:rPr b="0" i="0" lang="en-US" sz="2000" u="none" strike="noStrike"/>
              <a:t> partners worldwide</a:t>
            </a:r>
            <a:r>
              <a:rPr b="0" i="0" lang="en-US" sz="2000"/>
              <a:t>​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0" i="0" sz="20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i="0" lang="en-US" sz="2000" u="none" strike="noStrike"/>
              <a:t>160</a:t>
            </a:r>
            <a:r>
              <a:rPr b="0" i="0" lang="en-US" sz="2000" u="none" strike="noStrike"/>
              <a:t> focal points appointed directly by UN’s Food and Agriculture Organization FAO member countries</a:t>
            </a:r>
            <a:r>
              <a:rPr b="0" i="0" lang="en-US" sz="2000"/>
              <a:t>​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0" i="0" sz="20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i="0" lang="en-US" sz="2000" u="none" strike="noStrike"/>
              <a:t>13</a:t>
            </a:r>
            <a:r>
              <a:rPr b="0" i="0" lang="en-US" sz="2000" u="none" strike="noStrike"/>
              <a:t> expert working groups on soil organic carbon, soil pollution, soil erosion, soil biodiversity, soil salinity, soil legislation and more!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0" i="0" sz="2000"/>
          </a:p>
          <a:p>
            <a:pPr indent="-2794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Diagram&#10;&#10;Description automatically generated" id="137" name="Google Shape;13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9689" y="125583"/>
            <a:ext cx="4292761" cy="621489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990599" y="517525"/>
            <a:ext cx="721312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2800"/>
              <a:buFont typeface="Verdana"/>
              <a:buNone/>
            </a:pPr>
            <a:r>
              <a:rPr b="1" lang="en-US" sz="2800">
                <a:solidFill>
                  <a:srgbClr val="833C0B"/>
                </a:solidFill>
                <a:latin typeface="Verdana"/>
                <a:ea typeface="Verdana"/>
                <a:cs typeface="Verdana"/>
                <a:sym typeface="Verdana"/>
              </a:rPr>
              <a:t>The Global Soil Partnership (GSP)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2800"/>
              <a:buFont typeface="Verdana"/>
              <a:buNone/>
            </a:pPr>
            <a:r>
              <a:rPr b="1" lang="en-US" sz="2800">
                <a:solidFill>
                  <a:srgbClr val="833C0B"/>
                </a:solidFill>
                <a:latin typeface="Verdana"/>
                <a:ea typeface="Verdana"/>
                <a:cs typeface="Verdana"/>
                <a:sym typeface="Verdana"/>
              </a:rPr>
              <a:t>in numbers: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838200" y="34142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200"/>
              <a:buFont typeface="Verdana"/>
              <a:buNone/>
            </a:pPr>
            <a:r>
              <a:rPr lang="en-US" sz="3200"/>
              <a:t>Soil Information and Data</a:t>
            </a:r>
            <a:endParaRPr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838200" y="1414732"/>
            <a:ext cx="8107458" cy="47622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Global Soil Information System (GloSIS) to: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0" i="0" sz="1800" u="none" strike="noStrike">
              <a:solidFill>
                <a:srgbClr val="000000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</a:rPr>
              <a:t>develop and improve </a:t>
            </a:r>
            <a:r>
              <a:rPr b="1" i="0" lang="en-US" sz="1800" u="none" strike="noStrike">
                <a:solidFill>
                  <a:srgbClr val="000000"/>
                </a:solidFill>
              </a:rPr>
              <a:t>capacities </a:t>
            </a:r>
            <a:r>
              <a:rPr b="0" i="0" lang="en-US" sz="1800" u="none" strike="noStrike">
                <a:solidFill>
                  <a:srgbClr val="000000"/>
                </a:solidFill>
              </a:rPr>
              <a:t>at national level for data handling and management;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</a:rPr>
              <a:t>support countries in developing their </a:t>
            </a:r>
            <a:r>
              <a:rPr b="1" i="0" lang="en-US" sz="1800" u="none" strike="noStrike">
                <a:solidFill>
                  <a:srgbClr val="000000"/>
                </a:solidFill>
              </a:rPr>
              <a:t>own soil information systems</a:t>
            </a:r>
            <a:r>
              <a:rPr b="0" i="0" lang="en-US" sz="1800" u="none" strike="noStrike">
                <a:solidFill>
                  <a:srgbClr val="000000"/>
                </a:solidFill>
              </a:rPr>
              <a:t>;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</a:rPr>
              <a:t>enable </a:t>
            </a:r>
            <a:r>
              <a:rPr b="1" i="0" lang="en-US" sz="1800" u="none" strike="noStrike">
                <a:solidFill>
                  <a:srgbClr val="000000"/>
                </a:solidFill>
              </a:rPr>
              <a:t>monitoring</a:t>
            </a:r>
            <a:r>
              <a:rPr i="0" lang="en-US" sz="1800" u="none" strike="noStrike">
                <a:solidFill>
                  <a:srgbClr val="000000"/>
                </a:solidFill>
              </a:rPr>
              <a:t>,</a:t>
            </a:r>
            <a:r>
              <a:rPr b="1" i="0" lang="en-US" sz="1800" u="none" strike="noStrike">
                <a:solidFill>
                  <a:srgbClr val="000000"/>
                </a:solidFill>
              </a:rPr>
              <a:t> forecasting </a:t>
            </a:r>
            <a:r>
              <a:rPr i="0" lang="en-US" sz="1800" u="none" strike="noStrike">
                <a:solidFill>
                  <a:srgbClr val="000000"/>
                </a:solidFill>
              </a:rPr>
              <a:t>and </a:t>
            </a:r>
            <a:r>
              <a:rPr b="1" i="0" lang="en-US" sz="1800" u="none" strike="noStrike">
                <a:solidFill>
                  <a:srgbClr val="000000"/>
                </a:solidFill>
              </a:rPr>
              <a:t>status reporting </a:t>
            </a:r>
            <a:r>
              <a:rPr b="0" i="0" lang="en-US" sz="1800" u="none" strike="noStrike">
                <a:solidFill>
                  <a:srgbClr val="000000"/>
                </a:solidFill>
              </a:rPr>
              <a:t>of soil resources.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GloSIS is a </a:t>
            </a:r>
            <a:r>
              <a:rPr b="1" lang="en-US" sz="1800">
                <a:solidFill>
                  <a:srgbClr val="000000"/>
                </a:solidFill>
              </a:rPr>
              <a:t>country-driven </a:t>
            </a:r>
            <a:r>
              <a:rPr lang="en-US" sz="1800">
                <a:solidFill>
                  <a:srgbClr val="000000"/>
                </a:solidFill>
              </a:rPr>
              <a:t>which means: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lang="en-US" sz="1600">
                <a:solidFill>
                  <a:srgbClr val="000000"/>
                </a:solidFill>
              </a:rPr>
              <a:t>countries maintain </a:t>
            </a:r>
            <a:r>
              <a:rPr b="1" lang="en-US" sz="1600">
                <a:solidFill>
                  <a:srgbClr val="000000"/>
                </a:solidFill>
              </a:rPr>
              <a:t>full control </a:t>
            </a:r>
            <a:r>
              <a:rPr lang="en-US" sz="1600">
                <a:solidFill>
                  <a:srgbClr val="000000"/>
                </a:solidFill>
              </a:rPr>
              <a:t>of their data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lang="en-US" sz="1600">
                <a:solidFill>
                  <a:srgbClr val="000000"/>
                </a:solidFill>
              </a:rPr>
              <a:t>countries are supported in establishing </a:t>
            </a:r>
            <a:r>
              <a:rPr b="1" lang="en-US" sz="1600">
                <a:solidFill>
                  <a:srgbClr val="000000"/>
                </a:solidFill>
              </a:rPr>
              <a:t>harmonized</a:t>
            </a:r>
            <a:r>
              <a:rPr lang="en-US" sz="1600">
                <a:solidFill>
                  <a:srgbClr val="000000"/>
                </a:solidFill>
              </a:rPr>
              <a:t> soil information systems in a to tackle transboundary issues</a:t>
            </a:r>
            <a:endParaRPr sz="2800"/>
          </a:p>
        </p:txBody>
      </p:sp>
      <p:pic>
        <p:nvPicPr>
          <p:cNvPr id="145" name="Google Shape;14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45658" y="3016401"/>
            <a:ext cx="2132748" cy="2132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 rotWithShape="1">
          <a:blip r:embed="rId4">
            <a:alphaModFix/>
          </a:blip>
          <a:srcRect b="0" l="0" r="0" t="4618"/>
          <a:stretch/>
        </p:blipFill>
        <p:spPr>
          <a:xfrm>
            <a:off x="9064316" y="1414732"/>
            <a:ext cx="1895431" cy="172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200"/>
              <a:buFont typeface="Verdana"/>
              <a:buNone/>
            </a:pPr>
            <a:r>
              <a:rPr lang="en-US" sz="3200"/>
              <a:t>Soil Information and Data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838200" y="1363782"/>
            <a:ext cx="8231746" cy="47622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157" name="Google Shape;157;p20"/>
          <p:cNvGrpSpPr/>
          <p:nvPr/>
        </p:nvGrpSpPr>
        <p:grpSpPr>
          <a:xfrm>
            <a:off x="1038688" y="1958347"/>
            <a:ext cx="9669890" cy="3900006"/>
            <a:chOff x="2396971" y="1799458"/>
            <a:chExt cx="9669890" cy="3900006"/>
          </a:xfrm>
        </p:grpSpPr>
        <p:sp>
          <p:nvSpPr>
            <p:cNvPr id="158" name="Google Shape;158;p20"/>
            <p:cNvSpPr/>
            <p:nvPr/>
          </p:nvSpPr>
          <p:spPr>
            <a:xfrm>
              <a:off x="2396971" y="1799458"/>
              <a:ext cx="9669890" cy="3900006"/>
            </a:xfrm>
            <a:prstGeom prst="rect">
              <a:avLst/>
            </a:prstGeom>
            <a:solidFill>
              <a:srgbClr val="222A3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9" name="Google Shape;159;p20"/>
            <p:cNvPicPr preferRelativeResize="0"/>
            <p:nvPr/>
          </p:nvPicPr>
          <p:blipFill rotWithShape="1">
            <a:blip r:embed="rId3">
              <a:alphaModFix/>
            </a:blip>
            <a:srcRect b="0" l="51576" r="0" t="0"/>
            <a:stretch/>
          </p:blipFill>
          <p:spPr>
            <a:xfrm>
              <a:off x="2514644" y="1868696"/>
              <a:ext cx="3512367" cy="37524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360226" y="3784788"/>
              <a:ext cx="2585582" cy="18222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138950" y="1861169"/>
              <a:ext cx="2590255" cy="18220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raphical user interface, application, website&#10;&#10;Description automatically generated" id="162" name="Google Shape;162;p2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841144" y="1868696"/>
              <a:ext cx="3104664" cy="18220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collage of a person&#10;&#10;Description automatically generated with low confidence" id="163" name="Google Shape;163;p2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138950" y="3744898"/>
              <a:ext cx="3111969" cy="182201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4" name="Google Shape;164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272092" y="365125"/>
            <a:ext cx="1673525" cy="167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4000"/>
              <a:buFont typeface="Verdana"/>
              <a:buNone/>
            </a:pPr>
            <a:r>
              <a:rPr lang="en-US" sz="4000"/>
              <a:t>Soil Information and Data</a:t>
            </a:r>
            <a:endParaRPr/>
          </a:p>
        </p:txBody>
      </p:sp>
      <p:pic>
        <p:nvPicPr>
          <p:cNvPr id="170" name="Google Shape;170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6876" y="1690688"/>
            <a:ext cx="10021036" cy="3940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